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6" r:id="rId9"/>
    <p:sldId id="268" r:id="rId10"/>
    <p:sldId id="269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9" r:id="rId19"/>
    <p:sldId id="290" r:id="rId20"/>
    <p:sldId id="307" r:id="rId21"/>
    <p:sldId id="308" r:id="rId22"/>
    <p:sldId id="311" r:id="rId23"/>
    <p:sldId id="291" r:id="rId24"/>
    <p:sldId id="297" r:id="rId25"/>
    <p:sldId id="300" r:id="rId26"/>
    <p:sldId id="309" r:id="rId27"/>
    <p:sldId id="310" r:id="rId28"/>
    <p:sldId id="296" r:id="rId29"/>
    <p:sldId id="301" r:id="rId3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  <p:guide orient="horz"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0"/>
          </a:xfrm>
          <a:prstGeom prst="rect">
            <a:avLst/>
          </a:prstGeom>
        </p:spPr>
        <p:txBody>
          <a:bodyPr vert="horz" lIns="95738" tIns="47869" rIns="95738" bIns="47869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0"/>
          </a:xfrm>
          <a:prstGeom prst="rect">
            <a:avLst/>
          </a:prstGeom>
        </p:spPr>
        <p:txBody>
          <a:bodyPr vert="horz" lIns="95738" tIns="47869" rIns="95738" bIns="47869" rtlCol="0"/>
          <a:lstStyle>
            <a:lvl1pPr algn="r">
              <a:defRPr sz="1300"/>
            </a:lvl1pPr>
          </a:lstStyle>
          <a:p>
            <a:fld id="{4A79C417-D6D6-4285-8D34-849CD01AE2A1}" type="datetimeFigureOut">
              <a:rPr lang="it-IT" smtClean="0"/>
              <a:pPr/>
              <a:t>23/03/2022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0"/>
          </a:xfrm>
          <a:prstGeom prst="rect">
            <a:avLst/>
          </a:prstGeom>
        </p:spPr>
        <p:txBody>
          <a:bodyPr vert="horz" lIns="95738" tIns="47869" rIns="95738" bIns="47869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0"/>
          </a:xfrm>
          <a:prstGeom prst="rect">
            <a:avLst/>
          </a:prstGeom>
        </p:spPr>
        <p:txBody>
          <a:bodyPr vert="horz" lIns="95738" tIns="47869" rIns="95738" bIns="47869" rtlCol="0" anchor="b"/>
          <a:lstStyle>
            <a:lvl1pPr algn="r">
              <a:defRPr sz="1300"/>
            </a:lvl1pPr>
          </a:lstStyle>
          <a:p>
            <a:fld id="{12AE5453-F0F4-450B-B4C2-3740B1BCBD9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0"/>
          </a:xfrm>
          <a:prstGeom prst="rect">
            <a:avLst/>
          </a:prstGeom>
        </p:spPr>
        <p:txBody>
          <a:bodyPr vert="horz" lIns="95738" tIns="47869" rIns="95738" bIns="47869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0"/>
          </a:xfrm>
          <a:prstGeom prst="rect">
            <a:avLst/>
          </a:prstGeom>
        </p:spPr>
        <p:txBody>
          <a:bodyPr vert="horz" lIns="95738" tIns="47869" rIns="95738" bIns="47869" rtlCol="0"/>
          <a:lstStyle>
            <a:lvl1pPr algn="r">
              <a:defRPr sz="1300"/>
            </a:lvl1pPr>
          </a:lstStyle>
          <a:p>
            <a:fld id="{B7F1E4C8-C933-4DC4-A23A-F7B1662CE731}" type="datetimeFigureOut">
              <a:rPr lang="it-IT" smtClean="0"/>
              <a:pPr/>
              <a:t>23/03/2022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38" tIns="47869" rIns="95738" bIns="4786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3"/>
            <a:ext cx="5679440" cy="4605575"/>
          </a:xfrm>
          <a:prstGeom prst="rect">
            <a:avLst/>
          </a:prstGeom>
        </p:spPr>
        <p:txBody>
          <a:bodyPr vert="horz" lIns="95738" tIns="47869" rIns="95738" bIns="4786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0"/>
          </a:xfrm>
          <a:prstGeom prst="rect">
            <a:avLst/>
          </a:prstGeom>
        </p:spPr>
        <p:txBody>
          <a:bodyPr vert="horz" lIns="95738" tIns="47869" rIns="95738" bIns="47869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0"/>
          </a:xfrm>
          <a:prstGeom prst="rect">
            <a:avLst/>
          </a:prstGeom>
        </p:spPr>
        <p:txBody>
          <a:bodyPr vert="horz" lIns="95738" tIns="47869" rIns="95738" bIns="47869" rtlCol="0" anchor="b"/>
          <a:lstStyle>
            <a:lvl1pPr algn="r">
              <a:defRPr sz="1300"/>
            </a:lvl1pPr>
          </a:lstStyle>
          <a:p>
            <a:fld id="{7E4887C1-CA7E-4816-AB5F-06847147C12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887C1-CA7E-4816-AB5F-06847147C121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013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D9DA-BAA6-4468-8D1D-2C51B0C21187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1F0A-BCCE-4D96-B572-52A40CD09181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DD70-B6F2-4733-90F9-DA7D29EB522F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48-45A2-48BE-96F3-2B05E78124B3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696-E54B-43C7-AF5F-F0CF60735FA5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E931-3573-406B-8C4F-DD049AF9A68B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84A0-749D-4BA5-A8F3-3C6B2B3F965E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7C4F-65B9-4207-A88C-4E22EE9CCCF6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7447F-DBDB-4F2C-A7E6-7F207B443B42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7311-32CA-4DA0-B860-3150FE95E15B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B101-37E6-4988-B406-A29D50FB99D6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97FB3-9361-4F1F-A588-6667997F8CC6}" type="datetime1">
              <a:rPr lang="it-IT" smtClean="0"/>
              <a:pPr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50D5D-D12F-4244-A67C-C9E7759FB6E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2428892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IL BILANCIO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DEL COMUNE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MOTORE DI SVILUPPO 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DELLA COMUNITA’ LOCALE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anni 2022/2024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4214818"/>
            <a:ext cx="6400800" cy="175260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sz="3000" b="1" dirty="0" smtClean="0">
                <a:solidFill>
                  <a:srgbClr val="00B050"/>
                </a:solidFill>
              </a:rPr>
              <a:t>Davide </a:t>
            </a:r>
            <a:r>
              <a:rPr lang="it-IT" sz="3000" b="1" dirty="0" smtClean="0">
                <a:solidFill>
                  <a:srgbClr val="00B050"/>
                </a:solidFill>
              </a:rPr>
              <a:t>Casati</a:t>
            </a:r>
          </a:p>
          <a:p>
            <a:r>
              <a:rPr lang="it-IT" sz="3000" b="1" dirty="0" smtClean="0">
                <a:solidFill>
                  <a:srgbClr val="00B050"/>
                </a:solidFill>
              </a:rPr>
              <a:t>Sindaco </a:t>
            </a:r>
            <a:r>
              <a:rPr lang="it-IT" sz="3000" b="1" dirty="0" smtClean="0">
                <a:solidFill>
                  <a:srgbClr val="00B050"/>
                </a:solidFill>
              </a:rPr>
              <a:t>di Scanzorosciate </a:t>
            </a:r>
            <a:endParaRPr lang="it-IT" sz="3000" b="1" dirty="0">
              <a:solidFill>
                <a:srgbClr val="00B05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COMPOSIZIONE VOCE BILANCIO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TITOLO – MISSIONE – PROGRAMMA - CAPITOLO</a:t>
            </a:r>
          </a:p>
          <a:p>
            <a:pPr>
              <a:buNone/>
            </a:pPr>
            <a:endParaRPr lang="it-IT" b="1" dirty="0"/>
          </a:p>
          <a:p>
            <a:pPr>
              <a:buNone/>
            </a:pPr>
            <a:r>
              <a:rPr lang="it-IT" b="1" dirty="0" smtClean="0"/>
              <a:t>Ad esempio: </a:t>
            </a:r>
            <a:r>
              <a:rPr lang="it-IT" dirty="0" smtClean="0"/>
              <a:t>CONTRIBUTI PER RIDUZIONE RETTA ASILO NIDO</a:t>
            </a:r>
          </a:p>
          <a:p>
            <a:pPr>
              <a:buNone/>
            </a:pPr>
            <a:r>
              <a:rPr lang="it-IT" b="1" dirty="0" smtClean="0"/>
              <a:t>TITOLO: </a:t>
            </a:r>
            <a:r>
              <a:rPr lang="it-IT" dirty="0" smtClean="0"/>
              <a:t>spesa corrente</a:t>
            </a:r>
          </a:p>
          <a:p>
            <a:pPr>
              <a:buNone/>
            </a:pPr>
            <a:r>
              <a:rPr lang="it-IT" b="1" dirty="0" smtClean="0"/>
              <a:t>MISSIONE: </a:t>
            </a:r>
            <a:r>
              <a:rPr lang="it-IT" dirty="0" smtClean="0"/>
              <a:t>diritti sociali, politiche sociali e famiglia</a:t>
            </a:r>
          </a:p>
          <a:p>
            <a:pPr>
              <a:buNone/>
            </a:pPr>
            <a:r>
              <a:rPr lang="it-IT" b="1" dirty="0" smtClean="0"/>
              <a:t>PROGRAMMA: </a:t>
            </a:r>
            <a:r>
              <a:rPr lang="it-IT" dirty="0" smtClean="0"/>
              <a:t>interventi per l’infanzia e i minori e per asili nido</a:t>
            </a:r>
          </a:p>
          <a:p>
            <a:pPr>
              <a:buNone/>
            </a:pPr>
            <a:r>
              <a:rPr lang="it-IT" b="1" dirty="0" smtClean="0"/>
              <a:t>CAPITOLO:</a:t>
            </a:r>
            <a:r>
              <a:rPr lang="it-IT" dirty="0" smtClean="0"/>
              <a:t> unità elementare minima del bilancio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STRUTTURE ATTUALI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>
            <a:normAutofit fontScale="62500" lnSpcReduction="20000"/>
          </a:bodyPr>
          <a:lstStyle/>
          <a:p>
            <a:pPr fontAlgn="base"/>
            <a:endParaRPr lang="it-IT" dirty="0" smtClean="0"/>
          </a:p>
          <a:p>
            <a:pPr fontAlgn="base"/>
            <a:r>
              <a:rPr lang="it-IT" dirty="0" smtClean="0"/>
              <a:t>Asili nido						</a:t>
            </a:r>
            <a:r>
              <a:rPr lang="it-IT" b="1" dirty="0" smtClean="0"/>
              <a:t>1</a:t>
            </a:r>
            <a:endParaRPr lang="it-IT" dirty="0" smtClean="0"/>
          </a:p>
          <a:p>
            <a:pPr fontAlgn="base"/>
            <a:r>
              <a:rPr lang="it-IT" dirty="0" smtClean="0"/>
              <a:t>Scuole dell’infanzia – Parrocchiali			</a:t>
            </a:r>
            <a:r>
              <a:rPr lang="it-IT" b="1" dirty="0" smtClean="0"/>
              <a:t>3 (in 1)</a:t>
            </a:r>
          </a:p>
          <a:p>
            <a:pPr fontAlgn="base"/>
            <a:r>
              <a:rPr lang="it-IT" dirty="0" smtClean="0"/>
              <a:t>Ex scuola dell’infanzia di Negrone</a:t>
            </a:r>
            <a:r>
              <a:rPr lang="it-IT" b="1" dirty="0" smtClean="0"/>
              <a:t>			1</a:t>
            </a:r>
            <a:endParaRPr lang="it-IT" dirty="0" smtClean="0"/>
          </a:p>
          <a:p>
            <a:pPr fontAlgn="base"/>
            <a:r>
              <a:rPr lang="it-IT" dirty="0" smtClean="0"/>
              <a:t>Scuole primarie con palestrine				</a:t>
            </a:r>
            <a:r>
              <a:rPr lang="it-IT" b="1" dirty="0" smtClean="0"/>
              <a:t>3</a:t>
            </a:r>
            <a:endParaRPr lang="it-IT" dirty="0" smtClean="0"/>
          </a:p>
          <a:p>
            <a:pPr fontAlgn="base"/>
            <a:r>
              <a:rPr lang="it-IT" dirty="0" smtClean="0"/>
              <a:t>Scuole secondarie di I° grado con palestra		</a:t>
            </a:r>
            <a:r>
              <a:rPr lang="it-IT" b="1" dirty="0" smtClean="0"/>
              <a:t>1</a:t>
            </a:r>
            <a:endParaRPr lang="it-IT" dirty="0" smtClean="0"/>
          </a:p>
          <a:p>
            <a:pPr fontAlgn="base"/>
            <a:r>
              <a:rPr lang="it-IT" dirty="0" smtClean="0"/>
              <a:t>Centri sportivi comunali e palestre			</a:t>
            </a:r>
            <a:r>
              <a:rPr lang="it-IT" b="1" dirty="0" smtClean="0"/>
              <a:t>2+2</a:t>
            </a:r>
          </a:p>
          <a:p>
            <a:pPr fontAlgn="base"/>
            <a:r>
              <a:rPr lang="it-IT" dirty="0" smtClean="0"/>
              <a:t>Beach </a:t>
            </a:r>
            <a:r>
              <a:rPr lang="it-IT" dirty="0" err="1" smtClean="0"/>
              <a:t>Village</a:t>
            </a:r>
            <a:r>
              <a:rPr lang="it-IT" dirty="0" smtClean="0"/>
              <a:t>						</a:t>
            </a:r>
            <a:r>
              <a:rPr lang="it-IT" b="1" dirty="0" smtClean="0"/>
              <a:t>1</a:t>
            </a:r>
          </a:p>
          <a:p>
            <a:pPr fontAlgn="base"/>
            <a:r>
              <a:rPr lang="it-IT" dirty="0" smtClean="0"/>
              <a:t>Biblioteche						</a:t>
            </a:r>
            <a:r>
              <a:rPr lang="it-IT" b="1" dirty="0" smtClean="0"/>
              <a:t>1</a:t>
            </a:r>
            <a:endParaRPr lang="it-IT" dirty="0" smtClean="0"/>
          </a:p>
          <a:p>
            <a:pPr fontAlgn="base"/>
            <a:r>
              <a:rPr lang="it-IT" dirty="0" smtClean="0"/>
              <a:t>Circoli Pensionati					</a:t>
            </a:r>
            <a:r>
              <a:rPr lang="it-IT" b="1" dirty="0" smtClean="0"/>
              <a:t>1</a:t>
            </a:r>
          </a:p>
          <a:p>
            <a:pPr fontAlgn="base"/>
            <a:r>
              <a:rPr lang="it-IT" sz="3100" dirty="0" smtClean="0"/>
              <a:t>Sede Protezione Civile					</a:t>
            </a:r>
            <a:r>
              <a:rPr lang="it-IT" sz="3100" b="1" dirty="0" smtClean="0"/>
              <a:t>1</a:t>
            </a:r>
            <a:endParaRPr lang="it-IT" sz="3100" b="1" dirty="0"/>
          </a:p>
          <a:p>
            <a:pPr fontAlgn="base"/>
            <a:r>
              <a:rPr lang="it-IT" dirty="0" smtClean="0"/>
              <a:t>Municipio						</a:t>
            </a:r>
            <a:r>
              <a:rPr lang="it-IT" b="1" dirty="0" smtClean="0"/>
              <a:t>1</a:t>
            </a:r>
          </a:p>
          <a:p>
            <a:pPr fontAlgn="base"/>
            <a:r>
              <a:rPr lang="it-IT" dirty="0" smtClean="0"/>
              <a:t>Centro medici di base e prelievi sangue</a:t>
            </a:r>
            <a:r>
              <a:rPr lang="it-IT" b="1" dirty="0" smtClean="0"/>
              <a:t>			1</a:t>
            </a:r>
            <a:endParaRPr lang="it-IT" dirty="0" smtClean="0"/>
          </a:p>
          <a:p>
            <a:pPr fontAlgn="base"/>
            <a:r>
              <a:rPr lang="it-IT" dirty="0" smtClean="0"/>
              <a:t>Cimiteri						</a:t>
            </a:r>
            <a:r>
              <a:rPr lang="it-IT" b="1" dirty="0" smtClean="0"/>
              <a:t>3</a:t>
            </a:r>
          </a:p>
          <a:p>
            <a:pPr fontAlgn="base"/>
            <a:r>
              <a:rPr lang="it-IT" dirty="0" smtClean="0"/>
              <a:t>Sala prove musica					</a:t>
            </a:r>
            <a:r>
              <a:rPr lang="it-IT" b="1" dirty="0" smtClean="0"/>
              <a:t>1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POPOLAZIONE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it-IT" sz="11200" dirty="0" smtClean="0"/>
              <a:t>Popolazione al 31.12.2021			</a:t>
            </a:r>
            <a:r>
              <a:rPr lang="it-IT" sz="11200" b="1" dirty="0" smtClean="0"/>
              <a:t>9.898</a:t>
            </a:r>
            <a:r>
              <a:rPr lang="it-IT" sz="11200" b="1" dirty="0" smtClean="0">
                <a:solidFill>
                  <a:srgbClr val="FF0000"/>
                </a:solidFill>
              </a:rPr>
              <a:t>	</a:t>
            </a:r>
            <a:r>
              <a:rPr lang="it-IT" sz="6400" b="1" i="1" dirty="0" smtClean="0"/>
              <a:t>Femmine 51,04% - Uomini 48,96%</a:t>
            </a:r>
          </a:p>
          <a:p>
            <a:pPr marL="0" indent="0" fontAlgn="base">
              <a:buNone/>
            </a:pPr>
            <a:r>
              <a:rPr lang="it-IT" sz="6400" b="1" i="1" dirty="0"/>
              <a:t>	</a:t>
            </a:r>
            <a:r>
              <a:rPr lang="it-IT" sz="6400" b="1" i="1" dirty="0" smtClean="0"/>
              <a:t>Stranieri 5,46%</a:t>
            </a:r>
          </a:p>
          <a:p>
            <a:pPr marL="0" indent="0" fontAlgn="base">
              <a:buNone/>
            </a:pPr>
            <a:r>
              <a:rPr lang="it-IT" sz="7200" dirty="0" smtClean="0"/>
              <a:t>		</a:t>
            </a:r>
          </a:p>
          <a:p>
            <a:pPr fontAlgn="base"/>
            <a:r>
              <a:rPr lang="it-IT" sz="7200" dirty="0" smtClean="0"/>
              <a:t>Nati nell’anno					</a:t>
            </a:r>
            <a:r>
              <a:rPr lang="it-IT" sz="7200" dirty="0" smtClean="0"/>
              <a:t>71</a:t>
            </a:r>
            <a:r>
              <a:rPr lang="it-IT" sz="7200" dirty="0" smtClean="0"/>
              <a:t>					</a:t>
            </a:r>
            <a:endParaRPr lang="it-IT" sz="7200" dirty="0" smtClean="0">
              <a:solidFill>
                <a:srgbClr val="FF0000"/>
              </a:solidFill>
            </a:endParaRPr>
          </a:p>
          <a:p>
            <a:pPr fontAlgn="base"/>
            <a:r>
              <a:rPr lang="it-IT" sz="7200" dirty="0" smtClean="0"/>
              <a:t>Deceduti nell’anno				</a:t>
            </a:r>
            <a:r>
              <a:rPr lang="it-IT" sz="7200" dirty="0" smtClean="0"/>
              <a:t>72</a:t>
            </a:r>
            <a:r>
              <a:rPr lang="it-IT" sz="7200" dirty="0" smtClean="0"/>
              <a:t>			</a:t>
            </a:r>
            <a:endParaRPr lang="it-IT" sz="7200" dirty="0" smtClean="0">
              <a:solidFill>
                <a:srgbClr val="FF0000"/>
              </a:solidFill>
            </a:endParaRPr>
          </a:p>
          <a:p>
            <a:pPr fontAlgn="base"/>
            <a:r>
              <a:rPr lang="it-IT" sz="7200" b="1" dirty="0" smtClean="0"/>
              <a:t>Saldo naturale nell’anno				- </a:t>
            </a:r>
            <a:r>
              <a:rPr lang="it-IT" sz="7200" b="1" dirty="0" smtClean="0"/>
              <a:t>1</a:t>
            </a:r>
            <a:r>
              <a:rPr lang="it-IT" sz="7200" b="1" dirty="0" smtClean="0"/>
              <a:t>	</a:t>
            </a:r>
            <a:r>
              <a:rPr lang="it-IT" sz="7200" dirty="0" smtClean="0"/>
              <a:t>			</a:t>
            </a:r>
            <a:endParaRPr lang="it-IT" sz="7200" dirty="0" smtClean="0">
              <a:solidFill>
                <a:srgbClr val="FF0000"/>
              </a:solidFill>
            </a:endParaRPr>
          </a:p>
          <a:p>
            <a:pPr fontAlgn="base">
              <a:buNone/>
            </a:pPr>
            <a:endParaRPr lang="it-IT" sz="7200" b="1" dirty="0" smtClean="0"/>
          </a:p>
          <a:p>
            <a:pPr fontAlgn="base"/>
            <a:r>
              <a:rPr lang="it-IT" sz="7200" dirty="0" smtClean="0"/>
              <a:t>Immigrati nell’anno				</a:t>
            </a:r>
            <a:r>
              <a:rPr lang="it-IT" sz="7200" dirty="0" smtClean="0"/>
              <a:t>405</a:t>
            </a:r>
            <a:r>
              <a:rPr lang="it-IT" sz="7200" dirty="0" smtClean="0"/>
              <a:t>			</a:t>
            </a:r>
            <a:endParaRPr lang="it-IT" sz="7200" dirty="0" smtClean="0">
              <a:solidFill>
                <a:srgbClr val="FF0000"/>
              </a:solidFill>
            </a:endParaRPr>
          </a:p>
          <a:p>
            <a:pPr fontAlgn="base"/>
            <a:r>
              <a:rPr lang="it-IT" sz="7200" dirty="0" smtClean="0"/>
              <a:t>Emigrati nell’anno				</a:t>
            </a:r>
            <a:r>
              <a:rPr lang="it-IT" sz="7200" dirty="0" smtClean="0"/>
              <a:t>329</a:t>
            </a:r>
            <a:r>
              <a:rPr lang="it-IT" sz="7200" dirty="0" smtClean="0"/>
              <a:t>			</a:t>
            </a:r>
            <a:endParaRPr lang="it-IT" sz="7200" dirty="0" smtClean="0">
              <a:solidFill>
                <a:srgbClr val="FF0000"/>
              </a:solidFill>
            </a:endParaRPr>
          </a:p>
          <a:p>
            <a:pPr fontAlgn="base"/>
            <a:r>
              <a:rPr lang="it-IT" sz="7200" b="1" dirty="0" smtClean="0"/>
              <a:t>Saldo migratorio nell’anno			</a:t>
            </a:r>
            <a:r>
              <a:rPr lang="it-IT" sz="7200" b="1" dirty="0" smtClean="0"/>
              <a:t>+ 75</a:t>
            </a:r>
            <a:r>
              <a:rPr lang="it-IT" sz="6200" b="1" dirty="0" smtClean="0"/>
              <a:t>	</a:t>
            </a:r>
            <a:r>
              <a:rPr lang="it-IT" sz="6200" dirty="0" smtClean="0"/>
              <a:t>		</a:t>
            </a:r>
            <a:endParaRPr lang="it-IT" sz="6200" dirty="0" smtClean="0">
              <a:solidFill>
                <a:srgbClr val="FF0000"/>
              </a:solidFill>
            </a:endParaRPr>
          </a:p>
          <a:p>
            <a:pPr fontAlgn="base"/>
            <a:endParaRPr lang="it-IT" sz="6200" dirty="0" smtClean="0"/>
          </a:p>
          <a:p>
            <a:pPr marL="0" indent="0" fontAlgn="base">
              <a:buNone/>
            </a:pPr>
            <a:r>
              <a:rPr lang="it-IT" sz="6200" b="1" dirty="0" smtClean="0"/>
              <a:t>	NUCLEI FAMILIARI: </a:t>
            </a:r>
            <a:r>
              <a:rPr lang="it-IT" sz="6200" dirty="0" smtClean="0"/>
              <a:t>4.160 </a:t>
            </a:r>
            <a:r>
              <a:rPr lang="it-IT" sz="6200" dirty="0" smtClean="0"/>
              <a:t>(+ </a:t>
            </a:r>
            <a:r>
              <a:rPr lang="it-IT" sz="6200" dirty="0" smtClean="0"/>
              <a:t>67)</a:t>
            </a:r>
            <a:endParaRPr lang="it-IT" sz="6200" dirty="0" smtClean="0"/>
          </a:p>
          <a:p>
            <a:endParaRPr lang="it-IT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POPOLAZIONE al 31.12.2021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endParaRPr lang="it-IT" dirty="0" smtClean="0"/>
          </a:p>
          <a:p>
            <a:pPr fontAlgn="base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0 - 5 anni			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452		4,56%</a:t>
            </a:r>
            <a:endParaRPr lang="it-IT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base"/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– 17 anni			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1.208	12,20%</a:t>
            </a:r>
            <a:endParaRPr lang="it-IT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base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18 – 26 anni			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925		9,35%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it-IT" dirty="0" smtClean="0">
                <a:solidFill>
                  <a:srgbClr val="92D050"/>
                </a:solidFill>
              </a:rPr>
              <a:t>27 – 40 anni			</a:t>
            </a:r>
            <a:r>
              <a:rPr lang="it-IT" dirty="0" smtClean="0">
                <a:solidFill>
                  <a:srgbClr val="92D050"/>
                </a:solidFill>
              </a:rPr>
              <a:t>1.505	15,21%</a:t>
            </a:r>
            <a:endParaRPr lang="it-IT" dirty="0" smtClean="0">
              <a:solidFill>
                <a:srgbClr val="92D050"/>
              </a:solidFill>
            </a:endParaRPr>
          </a:p>
          <a:p>
            <a:pPr fontAlgn="base"/>
            <a:r>
              <a:rPr lang="it-IT" dirty="0" smtClean="0">
                <a:solidFill>
                  <a:srgbClr val="92D050"/>
                </a:solidFill>
              </a:rPr>
              <a:t>41 – 65 anni			</a:t>
            </a:r>
            <a:r>
              <a:rPr lang="it-IT" dirty="0" smtClean="0">
                <a:solidFill>
                  <a:srgbClr val="92D050"/>
                </a:solidFill>
              </a:rPr>
              <a:t>3.725	37,63%</a:t>
            </a:r>
            <a:endParaRPr lang="it-IT" dirty="0" smtClean="0">
              <a:solidFill>
                <a:srgbClr val="92D050"/>
              </a:solidFill>
            </a:endParaRPr>
          </a:p>
          <a:p>
            <a:pPr fontAlgn="base"/>
            <a:r>
              <a:rPr lang="it-IT" dirty="0" smtClean="0">
                <a:solidFill>
                  <a:srgbClr val="FF0000"/>
                </a:solidFill>
              </a:rPr>
              <a:t>66 – 80 anni			</a:t>
            </a:r>
            <a:r>
              <a:rPr lang="it-IT" dirty="0" smtClean="0">
                <a:solidFill>
                  <a:srgbClr val="FF0000"/>
                </a:solidFill>
              </a:rPr>
              <a:t>1.480	14,95%</a:t>
            </a:r>
            <a:endParaRPr lang="it-IT" dirty="0" smtClean="0">
              <a:solidFill>
                <a:srgbClr val="FF0000"/>
              </a:solidFill>
            </a:endParaRPr>
          </a:p>
          <a:p>
            <a:pPr fontAlgn="base"/>
            <a:r>
              <a:rPr lang="it-IT" dirty="0" smtClean="0">
                <a:solidFill>
                  <a:srgbClr val="FF0000"/>
                </a:solidFill>
              </a:rPr>
              <a:t>81 – 103 anni			</a:t>
            </a:r>
            <a:r>
              <a:rPr lang="it-IT" dirty="0" smtClean="0">
                <a:solidFill>
                  <a:srgbClr val="FF0000"/>
                </a:solidFill>
              </a:rPr>
              <a:t>603		6,10%</a:t>
            </a:r>
          </a:p>
          <a:p>
            <a:pPr marL="0" indent="0" fontAlgn="base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MACRO NUMERI: ENTRATE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it-IT" sz="2400" b="1" dirty="0" smtClean="0"/>
              <a:t>Entrate correnti 				€. 5.009.772,00*</a:t>
            </a:r>
          </a:p>
          <a:p>
            <a:r>
              <a:rPr lang="it-IT" sz="2400" b="1" dirty="0" smtClean="0"/>
              <a:t>Trasferimenti da altri Enti			€. 372.034,00</a:t>
            </a:r>
          </a:p>
          <a:p>
            <a:r>
              <a:rPr lang="it-IT" sz="2400" b="1" dirty="0" smtClean="0"/>
              <a:t>Entrate extratributarie 			€. 1.205.435,00</a:t>
            </a:r>
          </a:p>
          <a:p>
            <a:r>
              <a:rPr lang="it-IT" sz="2400" b="1" dirty="0" smtClean="0"/>
              <a:t>Entrate in conto capitale			€. 8.842.887,00**</a:t>
            </a:r>
          </a:p>
          <a:p>
            <a:pPr marL="0" indent="0">
              <a:buNone/>
            </a:pPr>
            <a:endParaRPr lang="it-IT" sz="2400" b="1" dirty="0" smtClean="0"/>
          </a:p>
          <a:p>
            <a:r>
              <a:rPr lang="it-IT" sz="2400" dirty="0" smtClean="0"/>
              <a:t>Entrate da servizi c/terzi			€. 908.800,00</a:t>
            </a:r>
          </a:p>
          <a:p>
            <a:pPr>
              <a:buNone/>
            </a:pPr>
            <a:endParaRPr lang="it-IT" sz="2400" dirty="0" smtClean="0"/>
          </a:p>
          <a:p>
            <a:r>
              <a:rPr lang="it-IT" sz="2400" b="1" dirty="0" smtClean="0"/>
              <a:t>TOTALE					€. 16.338.928,00</a:t>
            </a:r>
          </a:p>
          <a:p>
            <a:endParaRPr lang="it-IT" sz="2400" b="1" dirty="0" smtClean="0"/>
          </a:p>
          <a:p>
            <a:pPr>
              <a:buNone/>
            </a:pPr>
            <a:r>
              <a:rPr lang="it-IT" sz="2000" i="1" dirty="0" smtClean="0"/>
              <a:t>*Nelle entrate da trasferimenti rientra il </a:t>
            </a:r>
            <a:r>
              <a:rPr lang="it-IT" sz="2000" b="1" i="1" dirty="0" smtClean="0"/>
              <a:t>5 per mille </a:t>
            </a:r>
            <a:r>
              <a:rPr lang="it-IT" sz="2000" i="1" dirty="0" smtClean="0"/>
              <a:t>che i cittadini indicano nel 730: </a:t>
            </a:r>
            <a:r>
              <a:rPr lang="it-IT" sz="2000" b="1" i="1" dirty="0" smtClean="0"/>
              <a:t>€. 10.000,00.</a:t>
            </a:r>
          </a:p>
          <a:p>
            <a:pPr>
              <a:buNone/>
            </a:pPr>
            <a:r>
              <a:rPr lang="it-IT" sz="2000" b="1" i="1" dirty="0" smtClean="0"/>
              <a:t>**Nelle entrate in conto capitale sono stati inseriti tutti i possibili finanziamenti a fondo perduto richiesti tramite i bandi nazionali/regionali </a:t>
            </a:r>
            <a:r>
              <a:rPr lang="it-IT" sz="2000" i="1" dirty="0" smtClean="0"/>
              <a:t>(quindi non sono entrate certe e dipendono dagli esiti dei bandi).</a:t>
            </a:r>
          </a:p>
          <a:p>
            <a:pPr>
              <a:buNone/>
            </a:pPr>
            <a:endParaRPr lang="it-IT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ENTRATE TRIBUTARIE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/>
              <a:t>FONDO SOLIDARIETA’ (STATO)         		1.133.221,00</a:t>
            </a:r>
          </a:p>
          <a:p>
            <a:r>
              <a:rPr lang="it-IT" sz="2400" b="1" dirty="0"/>
              <a:t>TRASFERIMENTI DA ALTRI ENTI PUBBLICI	</a:t>
            </a:r>
            <a:r>
              <a:rPr lang="it-IT" sz="2400" b="1" dirty="0" smtClean="0"/>
              <a:t>	300.000,00</a:t>
            </a:r>
            <a:endParaRPr lang="it-IT" sz="2000" b="1" dirty="0"/>
          </a:p>
          <a:p>
            <a:r>
              <a:rPr lang="it-IT" sz="2400" b="1" dirty="0" smtClean="0"/>
              <a:t>IMU (imposta su immobili diversi da 1^casa)	1.584.000,00</a:t>
            </a:r>
          </a:p>
          <a:p>
            <a:r>
              <a:rPr lang="it-IT" sz="2400" b="1" dirty="0"/>
              <a:t>ADDIZIONALE IRPEF COMUNALE		</a:t>
            </a:r>
            <a:r>
              <a:rPr lang="it-IT" sz="2400" b="1" dirty="0" smtClean="0"/>
              <a:t>	1.359.000,00</a:t>
            </a:r>
            <a:endParaRPr lang="it-IT" sz="2400" b="1" dirty="0"/>
          </a:p>
          <a:p>
            <a:r>
              <a:rPr lang="it-IT" sz="2400" b="1" dirty="0" smtClean="0"/>
              <a:t>TARI (tassa rifiuti)					784.500,00</a:t>
            </a:r>
          </a:p>
          <a:p>
            <a:r>
              <a:rPr lang="it-IT" sz="2400" b="1" dirty="0" smtClean="0"/>
              <a:t>CANONE UNICO PATRIMONIALE			41.300,00</a:t>
            </a:r>
          </a:p>
          <a:p>
            <a:endParaRPr lang="it-IT" sz="2400" b="1" dirty="0"/>
          </a:p>
          <a:p>
            <a:endParaRPr lang="it-IT" sz="2400" b="1" dirty="0" smtClean="0"/>
          </a:p>
          <a:p>
            <a:pPr marL="0" indent="0">
              <a:buNone/>
            </a:pPr>
            <a:r>
              <a:rPr lang="it-IT" sz="2400" i="1" dirty="0" smtClean="0"/>
              <a:t>Si precisa che il 7,6 per mille di IMU (su 10,2 per mille di aliquota) degli immobili produttivi </a:t>
            </a:r>
            <a:r>
              <a:rPr lang="it-IT" sz="2400" i="1" dirty="0" err="1" smtClean="0"/>
              <a:t>cat</a:t>
            </a:r>
            <a:r>
              <a:rPr lang="it-IT" sz="2400" i="1" dirty="0" smtClean="0"/>
              <a:t>. D sono incassati dallo Stato (oltre 900 mila euro)</a:t>
            </a:r>
          </a:p>
          <a:p>
            <a:pPr>
              <a:buNone/>
            </a:pPr>
            <a:endParaRPr lang="it-IT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ENTRATE EXTRATRIBUTARIE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CONCESSIONE SERVIZIO METANO		€. 320.000,00</a:t>
            </a:r>
          </a:p>
          <a:p>
            <a:r>
              <a:rPr lang="it-IT" sz="2400" b="1" dirty="0" smtClean="0"/>
              <a:t>SANZIONI CODICE STRADA		€. 290.000,00</a:t>
            </a:r>
          </a:p>
          <a:p>
            <a:r>
              <a:rPr lang="it-IT" sz="2400" b="1" dirty="0" smtClean="0"/>
              <a:t>COMPARTECIPAZIONE SERVIZI SOCIALI	€. 74.000,00</a:t>
            </a:r>
          </a:p>
          <a:p>
            <a:r>
              <a:rPr lang="it-IT" sz="2400" b="1" dirty="0" smtClean="0"/>
              <a:t>DIRITTI DI SEGRETERIA E NOTIFICHE	€. 73.000,00</a:t>
            </a:r>
          </a:p>
          <a:p>
            <a:r>
              <a:rPr lang="it-IT" sz="2400" b="1" dirty="0"/>
              <a:t>LOCULI CIMITERIALI			€. </a:t>
            </a:r>
            <a:r>
              <a:rPr lang="it-IT" sz="2400" b="1" dirty="0" smtClean="0"/>
              <a:t>68.000,00</a:t>
            </a:r>
          </a:p>
          <a:p>
            <a:r>
              <a:rPr lang="it-IT" sz="2400" b="1" dirty="0"/>
              <a:t>AFFITTI					€. 34.000,00</a:t>
            </a:r>
          </a:p>
          <a:p>
            <a:r>
              <a:rPr lang="it-IT" sz="2400" b="1" dirty="0" smtClean="0"/>
              <a:t>PROVENTI UTILIZZO PALESTRE		€. 26.000,00</a:t>
            </a:r>
          </a:p>
          <a:p>
            <a:r>
              <a:rPr lang="it-IT" sz="2400" b="1" dirty="0" smtClean="0"/>
              <a:t>MATRIMONI				€. 18.000,00</a:t>
            </a:r>
          </a:p>
          <a:p>
            <a:endParaRPr lang="it-IT" sz="2800" b="1" dirty="0" smtClean="0"/>
          </a:p>
          <a:p>
            <a:pPr>
              <a:buNone/>
            </a:pPr>
            <a:endParaRPr lang="it-IT" sz="2800" b="1" dirty="0" smtClean="0"/>
          </a:p>
          <a:p>
            <a:pPr>
              <a:buNone/>
            </a:pPr>
            <a:endParaRPr lang="it-IT" sz="1400" i="1" dirty="0" smtClean="0"/>
          </a:p>
          <a:p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36187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ENTRATE IN CONTO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CONTRIBUTO DI COSTRUZIONE	€. 335.000,00</a:t>
            </a:r>
          </a:p>
          <a:p>
            <a:r>
              <a:rPr lang="it-IT" sz="2800" b="1" dirty="0" smtClean="0"/>
              <a:t>STANDARD DI QUALITA’			€. 255.000,00</a:t>
            </a:r>
          </a:p>
          <a:p>
            <a:r>
              <a:rPr lang="it-IT" sz="2800" b="1" dirty="0" smtClean="0"/>
              <a:t>SANZIONI URBAN. CONDONI		€. 25.000,00</a:t>
            </a:r>
          </a:p>
          <a:p>
            <a:r>
              <a:rPr lang="it-IT" sz="2800" b="1" dirty="0" smtClean="0"/>
              <a:t>PROVENTI CIMITERIALI (AREE)		€. 11.000,00</a:t>
            </a:r>
          </a:p>
          <a:p>
            <a:r>
              <a:rPr lang="it-IT" sz="2800" b="1" dirty="0" smtClean="0"/>
              <a:t>MONETIZZAZIONI			€. 10.000,00</a:t>
            </a:r>
          </a:p>
          <a:p>
            <a:r>
              <a:rPr lang="it-IT" sz="2800" b="1" dirty="0" smtClean="0"/>
              <a:t>CONTRIBUTO GSE SCUOLE </a:t>
            </a:r>
            <a:r>
              <a:rPr lang="it-IT" sz="2800" b="1" dirty="0"/>
              <a:t>MEDIE	</a:t>
            </a:r>
            <a:r>
              <a:rPr lang="it-IT" sz="2800" b="1" dirty="0" smtClean="0"/>
              <a:t>€</a:t>
            </a:r>
            <a:r>
              <a:rPr lang="it-IT" sz="2800" b="1" dirty="0"/>
              <a:t>. </a:t>
            </a:r>
            <a:r>
              <a:rPr lang="it-IT" sz="2800" b="1" dirty="0" smtClean="0"/>
              <a:t>360.000,00</a:t>
            </a:r>
            <a:endParaRPr lang="it-IT" sz="2800" b="1" dirty="0"/>
          </a:p>
          <a:p>
            <a:r>
              <a:rPr lang="it-IT" sz="2800" b="1" dirty="0" smtClean="0"/>
              <a:t>CONTRIBUTO GOVERNO EX CINEMA 	€. 1.000.000,00</a:t>
            </a:r>
          </a:p>
          <a:p>
            <a:r>
              <a:rPr lang="it-IT" sz="2800" b="1" dirty="0" smtClean="0"/>
              <a:t>CONTRIBUTO STATO RIQ. ENERGETICA€. 90.000,00</a:t>
            </a:r>
          </a:p>
          <a:p>
            <a:r>
              <a:rPr lang="it-IT" sz="2800" b="1" dirty="0" smtClean="0"/>
              <a:t>CONTRIBUTO REGIONE RIG. URBANA	€. 500.000,00</a:t>
            </a:r>
          </a:p>
          <a:p>
            <a:r>
              <a:rPr lang="it-IT" sz="2800" b="1" dirty="0" smtClean="0"/>
              <a:t>CONTRIBUTO REGIONE PARCO INCL.	€. 30.000,00</a:t>
            </a:r>
          </a:p>
          <a:p>
            <a:pPr>
              <a:buNone/>
            </a:pPr>
            <a:endParaRPr lang="it-IT" sz="1400" i="1" dirty="0" smtClean="0"/>
          </a:p>
          <a:p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1021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MACRO NUMERI: SPESE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800" b="1" dirty="0" smtClean="0"/>
              <a:t>Spese correnti				€. 6.383.938,00</a:t>
            </a:r>
          </a:p>
          <a:p>
            <a:r>
              <a:rPr lang="it-IT" sz="2800" b="1" dirty="0" smtClean="0"/>
              <a:t>Spese in conto capitale			€. 8.842.887,00</a:t>
            </a:r>
          </a:p>
          <a:p>
            <a:r>
              <a:rPr lang="it-IT" sz="2800" b="1" dirty="0" smtClean="0"/>
              <a:t>Rimborsi mutui				€. 203.303,00</a:t>
            </a:r>
          </a:p>
          <a:p>
            <a:pPr>
              <a:buNone/>
            </a:pPr>
            <a:endParaRPr lang="it-IT" sz="2800" b="1" dirty="0" smtClean="0"/>
          </a:p>
          <a:p>
            <a:r>
              <a:rPr lang="it-IT" sz="2800" dirty="0" smtClean="0"/>
              <a:t>Spese per servizi c/terzi			€. 908.800,00</a:t>
            </a:r>
          </a:p>
          <a:p>
            <a:pPr>
              <a:buNone/>
            </a:pPr>
            <a:endParaRPr lang="it-IT" sz="2800" dirty="0" smtClean="0"/>
          </a:p>
          <a:p>
            <a:r>
              <a:rPr lang="it-IT" sz="2800" b="1" dirty="0" smtClean="0"/>
              <a:t>TOTALE					€. 16.338.928,00</a:t>
            </a:r>
          </a:p>
          <a:p>
            <a:endParaRPr lang="it-IT" sz="2800" b="1" dirty="0"/>
          </a:p>
          <a:p>
            <a:pPr marL="0" indent="0">
              <a:buNone/>
            </a:pPr>
            <a:r>
              <a:rPr lang="it-IT" sz="2800" b="1" i="1" dirty="0" smtClean="0"/>
              <a:t>Nelle spese </a:t>
            </a:r>
            <a:r>
              <a:rPr lang="it-IT" sz="2800" b="1" i="1" dirty="0"/>
              <a:t>in conto capitale sono stati inseriti </a:t>
            </a:r>
            <a:r>
              <a:rPr lang="it-IT" sz="2800" b="1" i="1" dirty="0" smtClean="0"/>
              <a:t>tutte le possibili opere finanziate con bandi statali e regionali a </a:t>
            </a:r>
            <a:r>
              <a:rPr lang="it-IT" sz="2800" b="1" i="1" dirty="0"/>
              <a:t>fondo perduto </a:t>
            </a:r>
            <a:r>
              <a:rPr lang="it-IT" sz="2800" i="1" dirty="0" smtClean="0"/>
              <a:t>(</a:t>
            </a:r>
            <a:r>
              <a:rPr lang="it-IT" sz="2800" i="1" dirty="0"/>
              <a:t>quindi non </a:t>
            </a:r>
            <a:r>
              <a:rPr lang="it-IT" sz="2800" i="1" dirty="0" smtClean="0"/>
              <a:t>sono spese certe </a:t>
            </a:r>
            <a:r>
              <a:rPr lang="it-IT" sz="2800" i="1" dirty="0"/>
              <a:t>e dipendono dagli esiti dei bandi).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SPESE CORRENTI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t-IT" b="1" dirty="0"/>
              <a:t>Personale dipendente      </a:t>
            </a:r>
            <a:r>
              <a:rPr lang="it-IT" b="1" dirty="0" smtClean="0"/>
              <a:t>    1.498.685,00</a:t>
            </a:r>
            <a:r>
              <a:rPr lang="it-IT" b="1" dirty="0"/>
              <a:t>                          </a:t>
            </a:r>
            <a:endParaRPr lang="it-IT" dirty="0"/>
          </a:p>
          <a:p>
            <a:pPr lvl="0"/>
            <a:r>
              <a:rPr lang="it-IT" b="1" dirty="0"/>
              <a:t>Beni e Servizi                       </a:t>
            </a:r>
            <a:r>
              <a:rPr lang="it-IT" b="1" dirty="0" smtClean="0"/>
              <a:t>   3.652.383,00</a:t>
            </a:r>
            <a:r>
              <a:rPr lang="it-IT" b="1" dirty="0"/>
              <a:t>                         </a:t>
            </a:r>
            <a:endParaRPr lang="it-IT" dirty="0"/>
          </a:p>
          <a:p>
            <a:pPr lvl="0"/>
            <a:r>
              <a:rPr lang="it-IT" b="1" dirty="0"/>
              <a:t>Imposte e Tasse                      </a:t>
            </a:r>
            <a:r>
              <a:rPr lang="it-IT" b="1" dirty="0" smtClean="0"/>
              <a:t>  115.810,00</a:t>
            </a:r>
            <a:r>
              <a:rPr lang="it-IT" b="1" dirty="0"/>
              <a:t>         </a:t>
            </a:r>
            <a:endParaRPr lang="it-IT" dirty="0"/>
          </a:p>
          <a:p>
            <a:pPr lvl="0"/>
            <a:r>
              <a:rPr lang="it-IT" b="1" dirty="0"/>
              <a:t>Trasferimenti correnti            </a:t>
            </a:r>
            <a:r>
              <a:rPr lang="it-IT" b="1" dirty="0" smtClean="0"/>
              <a:t> 793.177,00</a:t>
            </a:r>
            <a:r>
              <a:rPr lang="it-IT" b="1" dirty="0"/>
              <a:t>              </a:t>
            </a:r>
            <a:endParaRPr lang="it-IT" dirty="0"/>
          </a:p>
          <a:p>
            <a:pPr lvl="0"/>
            <a:r>
              <a:rPr lang="it-IT" b="1" dirty="0"/>
              <a:t>Interessi passivi su mutui        </a:t>
            </a:r>
            <a:r>
              <a:rPr lang="it-IT" b="1" dirty="0" smtClean="0"/>
              <a:t> 25.543,00</a:t>
            </a:r>
            <a:r>
              <a:rPr lang="it-IT" b="1" dirty="0"/>
              <a:t>                    </a:t>
            </a:r>
            <a:endParaRPr lang="it-IT" dirty="0"/>
          </a:p>
          <a:p>
            <a:pPr lvl="0"/>
            <a:r>
              <a:rPr lang="it-IT" b="1" dirty="0"/>
              <a:t>Rimborsi e poste correttive     </a:t>
            </a:r>
            <a:r>
              <a:rPr lang="it-IT" b="1" dirty="0" smtClean="0"/>
              <a:t> 10.100,00</a:t>
            </a:r>
            <a:r>
              <a:rPr lang="it-IT" b="1" dirty="0"/>
              <a:t>            </a:t>
            </a:r>
            <a:endParaRPr lang="it-IT" dirty="0"/>
          </a:p>
          <a:p>
            <a:pPr lvl="0"/>
            <a:r>
              <a:rPr lang="it-IT" b="1" dirty="0"/>
              <a:t>Altre spese correnti                  </a:t>
            </a:r>
            <a:r>
              <a:rPr lang="it-IT" b="1" dirty="0" smtClean="0"/>
              <a:t>	288.240,00</a:t>
            </a:r>
            <a:r>
              <a:rPr lang="it-IT" b="1" dirty="0"/>
              <a:t>                   </a:t>
            </a:r>
            <a:endParaRPr lang="it-IT" dirty="0"/>
          </a:p>
          <a:p>
            <a:pPr marL="0" indent="0">
              <a:buNone/>
            </a:pPr>
            <a:endParaRPr lang="it-IT" sz="1800" b="1" dirty="0" smtClean="0"/>
          </a:p>
          <a:p>
            <a:pPr marL="0" indent="0">
              <a:buNone/>
            </a:pPr>
            <a:r>
              <a:rPr lang="it-IT" sz="2000" i="1" dirty="0" smtClean="0"/>
              <a:t>(di </a:t>
            </a:r>
            <a:r>
              <a:rPr lang="it-IT" sz="2000" i="1" dirty="0"/>
              <a:t>cui Fondo crediti dubbia </a:t>
            </a:r>
            <a:r>
              <a:rPr lang="it-IT" sz="2000" i="1" dirty="0" smtClean="0"/>
              <a:t>esigibilità €. 51.000,00 e Fondo </a:t>
            </a:r>
            <a:r>
              <a:rPr lang="it-IT" sz="2000" i="1" dirty="0"/>
              <a:t>di </a:t>
            </a:r>
            <a:r>
              <a:rPr lang="it-IT" sz="2000" i="1" dirty="0" smtClean="0"/>
              <a:t>riserva €</a:t>
            </a:r>
            <a:r>
              <a:rPr lang="it-IT" sz="2000" i="1" dirty="0"/>
              <a:t>. </a:t>
            </a:r>
            <a:r>
              <a:rPr lang="it-IT" sz="2000" i="1" dirty="0" smtClean="0"/>
              <a:t>42.470,00)</a:t>
            </a:r>
          </a:p>
          <a:p>
            <a:pPr marL="0" indent="0">
              <a:buNone/>
            </a:pPr>
            <a:endParaRPr lang="it-IT" sz="2400" b="1" i="1" dirty="0"/>
          </a:p>
          <a:p>
            <a:pPr marL="0" indent="0">
              <a:buNone/>
            </a:pPr>
            <a:r>
              <a:rPr lang="it-IT" sz="2400" b="1" i="1" dirty="0" smtClean="0"/>
              <a:t>PREVISTO AUMENTO PER BOLLETTE DI €. 240.000,00!!!</a:t>
            </a:r>
          </a:p>
          <a:p>
            <a:pPr marL="0" indent="0">
              <a:buNone/>
            </a:pPr>
            <a:endParaRPr lang="it-IT" sz="2000" b="1" i="1" dirty="0"/>
          </a:p>
          <a:p>
            <a:pPr marL="0" indent="0">
              <a:buNone/>
            </a:pPr>
            <a:endParaRPr lang="it-IT" sz="2000" b="1" i="1" dirty="0"/>
          </a:p>
          <a:p>
            <a:pPr marL="0" indent="0">
              <a:buNone/>
            </a:pPr>
            <a:endParaRPr lang="it-IT" sz="1800" b="1" dirty="0" smtClean="0"/>
          </a:p>
          <a:p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4619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BILANCIO 2022 / 2024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Settimo anno di attuazione a regime del </a:t>
            </a:r>
            <a:r>
              <a:rPr lang="it-IT" b="1" dirty="0" smtClean="0"/>
              <a:t>NUOVO ORDINAMENTO CONTABILE ARMONIZZATO</a:t>
            </a:r>
          </a:p>
          <a:p>
            <a:r>
              <a:rPr lang="it-IT" b="1" dirty="0" smtClean="0"/>
              <a:t>ARCO TEMPORALE: 3 ANNI </a:t>
            </a:r>
            <a:r>
              <a:rPr lang="it-IT" dirty="0" smtClean="0"/>
              <a:t>(gare/affidamenti di servizi non fondamentali al massimo per 3 anni)</a:t>
            </a:r>
          </a:p>
          <a:p>
            <a:r>
              <a:rPr lang="it-IT" dirty="0" smtClean="0"/>
              <a:t>La CONTABILITA’ ECONOMICO-PATRIMONIALE INTEGRATA</a:t>
            </a:r>
          </a:p>
          <a:p>
            <a:r>
              <a:rPr lang="it-IT" dirty="0" smtClean="0"/>
              <a:t>Le VARIAZIONI DEL BILANCIO sono sempre possibili entro il 30/11 di ogni anno (assestamento ed equilibri di bilancio anticipati al 31/07)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SPESE PER SERVIZI PRINCIPALI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400" b="1" dirty="0" smtClean="0"/>
              <a:t>SERVIZIO DI IGIENE URBANA-RIFIUTI	€. 782.000,00</a:t>
            </a:r>
          </a:p>
          <a:p>
            <a:r>
              <a:rPr lang="it-IT" sz="2400" b="1" dirty="0" smtClean="0"/>
              <a:t>SERVIZI PER DISABILITA’			€. 609.000,00</a:t>
            </a:r>
          </a:p>
          <a:p>
            <a:r>
              <a:rPr lang="it-IT" sz="2400" b="1" dirty="0" smtClean="0"/>
              <a:t>SERVIZI PER ANZIANI			€. 192.000,00</a:t>
            </a:r>
          </a:p>
          <a:p>
            <a:r>
              <a:rPr lang="it-IT" sz="2400" b="1" dirty="0" smtClean="0"/>
              <a:t>RIDUZIONE RETTE ASILO NIDO		€. 172.225,00</a:t>
            </a:r>
          </a:p>
          <a:p>
            <a:r>
              <a:rPr lang="it-IT" sz="2400" b="1" dirty="0" smtClean="0"/>
              <a:t>CONTRIBUTO SCUOLE INFANZIA		€. 170.000,00</a:t>
            </a:r>
          </a:p>
          <a:p>
            <a:r>
              <a:rPr lang="it-IT" sz="2400" b="1" dirty="0" smtClean="0"/>
              <a:t>RIDUZIONE RETTE ISEE MENSA INFANZIA €. 26.100,00</a:t>
            </a:r>
          </a:p>
          <a:p>
            <a:r>
              <a:rPr lang="it-IT" sz="2400" b="1" dirty="0" smtClean="0"/>
              <a:t>SERVIZI INFANZIA TUTELA MINORI	€. 119.350,00</a:t>
            </a:r>
          </a:p>
          <a:p>
            <a:r>
              <a:rPr lang="it-IT" sz="2400" b="1" dirty="0" smtClean="0"/>
              <a:t>ASSISTENZA SOCIALE			€. 105.000,00</a:t>
            </a:r>
          </a:p>
          <a:p>
            <a:r>
              <a:rPr lang="it-IT" sz="2400" b="1" dirty="0" smtClean="0"/>
              <a:t>POLITICHE GIOVANLI			€. 70.000,00</a:t>
            </a:r>
          </a:p>
          <a:p>
            <a:r>
              <a:rPr lang="it-IT" sz="2400" b="1" dirty="0" smtClean="0"/>
              <a:t>CONTRIBUTO ORATORIO PER CRE		€. 10.000,00</a:t>
            </a:r>
          </a:p>
          <a:p>
            <a:r>
              <a:rPr lang="it-IT" sz="2400" b="1" dirty="0" smtClean="0"/>
              <a:t>CONTRIBUTI ASSOCIAZIONI ONLUS	€. 22.500,00</a:t>
            </a:r>
          </a:p>
          <a:p>
            <a:endParaRPr lang="it-IT" sz="2400" b="1" dirty="0" smtClean="0"/>
          </a:p>
          <a:p>
            <a:pPr marL="0" indent="0">
              <a:buNone/>
            </a:pPr>
            <a:endParaRPr lang="it-IT" sz="2800" b="1" dirty="0" smtClean="0"/>
          </a:p>
          <a:p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2921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SPESE PER SERVIZI PRINCIPALI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400" b="1" dirty="0" smtClean="0"/>
              <a:t>CONTRIBUTI ASS.SPORTIVE		€. 67.000,00</a:t>
            </a:r>
          </a:p>
          <a:p>
            <a:r>
              <a:rPr lang="it-IT" sz="2400" b="1" dirty="0" smtClean="0"/>
              <a:t>STRADA MOSCATO DI SCANZO		€. 28.000,00</a:t>
            </a:r>
          </a:p>
          <a:p>
            <a:r>
              <a:rPr lang="it-IT" sz="2400" b="1" dirty="0" smtClean="0"/>
              <a:t>MANUTENZ. VERDE PUBBLICO		€. 70.000,00</a:t>
            </a:r>
          </a:p>
          <a:p>
            <a:r>
              <a:rPr lang="it-IT" sz="2400" b="1" dirty="0" smtClean="0"/>
              <a:t>GESTIONE TRE CIMITERI			€. 28.000,00</a:t>
            </a:r>
          </a:p>
          <a:p>
            <a:r>
              <a:rPr lang="it-IT" sz="2400" b="1" dirty="0" smtClean="0"/>
              <a:t>SPAZZAMENTO NEVE			€. 30.320,00</a:t>
            </a:r>
          </a:p>
          <a:p>
            <a:r>
              <a:rPr lang="it-IT" sz="2400" b="1" dirty="0" smtClean="0"/>
              <a:t>CONTRIBUTI CULTURA			€. 45.500,00</a:t>
            </a:r>
          </a:p>
          <a:p>
            <a:r>
              <a:rPr lang="it-IT" sz="2400" b="1" dirty="0" smtClean="0"/>
              <a:t>ACQUISTO LIBRI BIBLIOTECA		€. 16.500,00</a:t>
            </a:r>
          </a:p>
          <a:p>
            <a:r>
              <a:rPr lang="it-IT" sz="2400" b="1" dirty="0" smtClean="0"/>
              <a:t>LIBRI SCUOLE PRIMARIE			€. 18.700,00</a:t>
            </a:r>
          </a:p>
          <a:p>
            <a:r>
              <a:rPr lang="it-IT" sz="2400" b="1" dirty="0" smtClean="0"/>
              <a:t>TRASPORTO STUDENTI DISABILI		€. 13.000,00</a:t>
            </a:r>
          </a:p>
          <a:p>
            <a:r>
              <a:rPr lang="it-IT" sz="2400" b="1" dirty="0" smtClean="0"/>
              <a:t>RIDUZIONE ABBONAMENTO ATB		€. 20.500,00</a:t>
            </a:r>
          </a:p>
          <a:p>
            <a:r>
              <a:rPr lang="it-IT" sz="2400" b="1" dirty="0" smtClean="0"/>
              <a:t>CONTRIBUTI SCUOLE E COMITATI		€. 79.500,00</a:t>
            </a:r>
          </a:p>
          <a:p>
            <a:endParaRPr lang="it-IT" sz="2400" b="1" dirty="0" smtClean="0"/>
          </a:p>
          <a:p>
            <a:pPr marL="0" indent="0">
              <a:buNone/>
            </a:pPr>
            <a:endParaRPr lang="it-IT" sz="2800" b="1" dirty="0" smtClean="0"/>
          </a:p>
          <a:p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92360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NOVITA’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AUMENTO DEI CONTRIBUTI PER RIDURRE LE RETTE DI ISCRIZIONE ALL’ASILO NIDO COMUNALE  (+€. 24.525) ANCHE PER LE FAMIGLIE CON ISEE SUPERIORE AI €. 20.000,00 CHE NON BENEFICIANO DELLA MISURA «NIDI GRATIS»</a:t>
            </a:r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r>
              <a:rPr lang="it-IT" sz="2400" b="1" dirty="0" smtClean="0"/>
              <a:t>AUMENTO DEI CONTRIBUTI PER RIDURRE LE RETTE DI ISCRIZIONE ALLE SCUOLE DELL’INFANZIA E LE TARIFFE DELLA MENSA SCOLASTICA PER LE FAMIGLIE CON ISEE COMPRESA TRA I €. 7.500,00 E I €. 15.000,00 (SINO AD OGGI NON GODEVANO DI ALCUNA RIDUZIONE)</a:t>
            </a:r>
          </a:p>
          <a:p>
            <a:pPr marL="0" indent="0">
              <a:buNone/>
            </a:pPr>
            <a:endParaRPr lang="it-IT" sz="2800" b="1" dirty="0" smtClean="0"/>
          </a:p>
          <a:p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1609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SPESE CORRENTI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Per il dettaglio di ogni servizio finanziato si rimanda al bilancio oggetto di approvazione e al DUP che riassume gli interventi previsti durante l’annualità 2022</a:t>
            </a:r>
          </a:p>
          <a:p>
            <a:pPr marL="0" indent="0">
              <a:buNone/>
            </a:pPr>
            <a:endParaRPr lang="it-IT" sz="2800" b="1" dirty="0" smtClean="0"/>
          </a:p>
          <a:p>
            <a:pPr marL="0" indent="0">
              <a:buNone/>
            </a:pPr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639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IMU = IMPOSTA MUNICIPALE UNICA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 smtClean="0"/>
              <a:t>NESSUN AUMENTO</a:t>
            </a:r>
          </a:p>
          <a:p>
            <a:pPr algn="just"/>
            <a:r>
              <a:rPr lang="it-IT" sz="2800" b="1" dirty="0" smtClean="0"/>
              <a:t>GRAVA SU TUTTO CIO’ CHE NON E’ PRIMA CASA </a:t>
            </a:r>
            <a:r>
              <a:rPr lang="it-IT" sz="2800" b="1" dirty="0" err="1" smtClean="0"/>
              <a:t>DI</a:t>
            </a:r>
            <a:r>
              <a:rPr lang="it-IT" sz="2800" b="1" dirty="0" smtClean="0"/>
              <a:t> PROPRIETA’ (SE NON </a:t>
            </a:r>
            <a:r>
              <a:rPr lang="it-IT" sz="2800" b="1" dirty="0" err="1" smtClean="0"/>
              <a:t>DI</a:t>
            </a:r>
            <a:r>
              <a:rPr lang="it-IT" sz="2800" b="1" dirty="0" smtClean="0"/>
              <a:t> LUSSO)</a:t>
            </a:r>
          </a:p>
          <a:p>
            <a:pPr algn="just"/>
            <a:r>
              <a:rPr lang="it-IT" sz="2800" b="1" dirty="0" smtClean="0"/>
              <a:t>SI CONFERMA ALIQUOTA PARI AL 1,02% PER TUTTI GLI “ALTRI IMMOBILI”</a:t>
            </a:r>
          </a:p>
          <a:p>
            <a:pPr algn="just"/>
            <a:r>
              <a:rPr lang="it-IT" sz="2800" b="1" dirty="0" smtClean="0"/>
              <a:t>SI PAGA IN DUE RATE (giugno e dicembre): IL COMUNE INVIERA’ A CASA GLI F24 PER PERSONE FISICHE COME GIA’ FATTO NEGLI ANNI SCORSI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ADDIZIONALE IRPEF COMUNALE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 smtClean="0"/>
              <a:t>PREVISTE NUOVE ALIQUOTE E NUOVI SCAGLIONI A SEGUITO DELLA MODIFICA NAZIONALE</a:t>
            </a:r>
          </a:p>
          <a:p>
            <a:pPr algn="just">
              <a:buNone/>
            </a:pPr>
            <a:r>
              <a:rPr lang="it-IT" sz="2800" b="1" dirty="0"/>
              <a:t>	</a:t>
            </a:r>
            <a:endParaRPr lang="it-IT" sz="2800" b="1" dirty="0" smtClean="0"/>
          </a:p>
          <a:p>
            <a:pPr algn="just">
              <a:buFontTx/>
              <a:buChar char="-"/>
            </a:pPr>
            <a:r>
              <a:rPr lang="it-IT" sz="2800" b="1" dirty="0" smtClean="0"/>
              <a:t>0,74% per reddito 		€. 0 - 15.000,00 </a:t>
            </a:r>
          </a:p>
          <a:p>
            <a:pPr algn="just">
              <a:buFontTx/>
              <a:buChar char="-"/>
            </a:pPr>
            <a:r>
              <a:rPr lang="it-IT" sz="2800" b="1" dirty="0" smtClean="0"/>
              <a:t>0,76% per reddito 		€. 15.000,01-28.000,00</a:t>
            </a:r>
          </a:p>
          <a:p>
            <a:pPr algn="just">
              <a:buFontTx/>
              <a:buChar char="-"/>
            </a:pPr>
            <a:r>
              <a:rPr lang="it-IT" sz="2800" b="1" dirty="0" smtClean="0"/>
              <a:t>0,78% per reddito 		€. 28.000,01–50.000,00</a:t>
            </a:r>
          </a:p>
          <a:p>
            <a:pPr algn="just">
              <a:buFontTx/>
              <a:buChar char="-"/>
            </a:pPr>
            <a:r>
              <a:rPr lang="it-IT" sz="2800" b="1" dirty="0" smtClean="0"/>
              <a:t>0,80% per reddito 		oltre 50.000,00 euro</a:t>
            </a:r>
          </a:p>
          <a:p>
            <a:pPr algn="just">
              <a:buFontTx/>
              <a:buChar char="-"/>
            </a:pPr>
            <a:endParaRPr lang="it-IT" sz="2800" b="1" dirty="0"/>
          </a:p>
          <a:p>
            <a:pPr marL="0" indent="0" algn="just">
              <a:buNone/>
            </a:pPr>
            <a:r>
              <a:rPr lang="it-IT" sz="2800" b="1" dirty="0" smtClean="0"/>
              <a:t>ESENZIONE PER REDDITI INFERIORI A €. 8.200,00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ADDIZIONALE IRPEF COMUNALE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185708"/>
              </p:ext>
            </p:extLst>
          </p:nvPr>
        </p:nvGraphicFramePr>
        <p:xfrm>
          <a:off x="1547665" y="1417645"/>
          <a:ext cx="6336704" cy="5035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9446">
                  <a:extLst>
                    <a:ext uri="{9D8B030D-6E8A-4147-A177-3AD203B41FA5}">
                      <a16:colId xmlns:a16="http://schemas.microsoft.com/office/drawing/2014/main" val="1853442314"/>
                    </a:ext>
                  </a:extLst>
                </a:gridCol>
                <a:gridCol w="1313306">
                  <a:extLst>
                    <a:ext uri="{9D8B030D-6E8A-4147-A177-3AD203B41FA5}">
                      <a16:colId xmlns:a16="http://schemas.microsoft.com/office/drawing/2014/main" val="3446873408"/>
                    </a:ext>
                  </a:extLst>
                </a:gridCol>
                <a:gridCol w="787984">
                  <a:extLst>
                    <a:ext uri="{9D8B030D-6E8A-4147-A177-3AD203B41FA5}">
                      <a16:colId xmlns:a16="http://schemas.microsoft.com/office/drawing/2014/main" val="1631985272"/>
                    </a:ext>
                  </a:extLst>
                </a:gridCol>
                <a:gridCol w="787984">
                  <a:extLst>
                    <a:ext uri="{9D8B030D-6E8A-4147-A177-3AD203B41FA5}">
                      <a16:colId xmlns:a16="http://schemas.microsoft.com/office/drawing/2014/main" val="2794944886"/>
                    </a:ext>
                  </a:extLst>
                </a:gridCol>
                <a:gridCol w="787984">
                  <a:extLst>
                    <a:ext uri="{9D8B030D-6E8A-4147-A177-3AD203B41FA5}">
                      <a16:colId xmlns:a16="http://schemas.microsoft.com/office/drawing/2014/main" val="1023939710"/>
                    </a:ext>
                  </a:extLst>
                </a:gridCol>
              </a:tblGrid>
              <a:tr h="2288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CASO 30.000,00 EURO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58712891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7400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9040775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225,4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ADD.IRPEF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47033028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7625,4</a:t>
                      </a:r>
                      <a:endParaRPr lang="it-IT" sz="1000" b="1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TOTALE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</a:rPr>
                        <a:t>284,1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</a:rPr>
                        <a:t>risparmio annuale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252348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42762576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53559818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CASO 25.000,00 EURO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64509063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5950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0703685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187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ADD.IRPEF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0351610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6137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TOTALE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>
                          <a:effectLst/>
                        </a:rPr>
                        <a:t>168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</a:rPr>
                        <a:t>risparmio annuale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255236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77118234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76513851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CASO 20.000,00 EURO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8779747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4700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4505632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149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ADD.IRPEF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75979921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4849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TOTALE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</a:rPr>
                        <a:t>73,5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</a:rPr>
                        <a:t>risparmio annuale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511788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24214638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98089447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CASO 17.000,00 EURO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6251732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3950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79284303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126,2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ADD.IRPEF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4199526"/>
                  </a:ext>
                </a:extLst>
              </a:tr>
              <a:tr h="22889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4076,2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TOTALE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>
                          <a:effectLst/>
                        </a:rPr>
                        <a:t>16,8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</a:rPr>
                        <a:t>risparmio annuale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13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18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ADDIZIONALE IRPEF COMUNALE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715114"/>
              </p:ext>
            </p:extLst>
          </p:nvPr>
        </p:nvGraphicFramePr>
        <p:xfrm>
          <a:off x="1835696" y="1628800"/>
          <a:ext cx="5619452" cy="3148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8423">
                  <a:extLst>
                    <a:ext uri="{9D8B030D-6E8A-4147-A177-3AD203B41FA5}">
                      <a16:colId xmlns:a16="http://schemas.microsoft.com/office/drawing/2014/main" val="495356105"/>
                    </a:ext>
                  </a:extLst>
                </a:gridCol>
                <a:gridCol w="1164653">
                  <a:extLst>
                    <a:ext uri="{9D8B030D-6E8A-4147-A177-3AD203B41FA5}">
                      <a16:colId xmlns:a16="http://schemas.microsoft.com/office/drawing/2014/main" val="2143996169"/>
                    </a:ext>
                  </a:extLst>
                </a:gridCol>
                <a:gridCol w="698792">
                  <a:extLst>
                    <a:ext uri="{9D8B030D-6E8A-4147-A177-3AD203B41FA5}">
                      <a16:colId xmlns:a16="http://schemas.microsoft.com/office/drawing/2014/main" val="2468401787"/>
                    </a:ext>
                  </a:extLst>
                </a:gridCol>
                <a:gridCol w="698792">
                  <a:extLst>
                    <a:ext uri="{9D8B030D-6E8A-4147-A177-3AD203B41FA5}">
                      <a16:colId xmlns:a16="http://schemas.microsoft.com/office/drawing/2014/main" val="2550058891"/>
                    </a:ext>
                  </a:extLst>
                </a:gridCol>
                <a:gridCol w="698792">
                  <a:extLst>
                    <a:ext uri="{9D8B030D-6E8A-4147-A177-3AD203B41FA5}">
                      <a16:colId xmlns:a16="http://schemas.microsoft.com/office/drawing/2014/main" val="1002220123"/>
                    </a:ext>
                  </a:extLst>
                </a:gridCol>
              </a:tblGrid>
              <a:tr h="31487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CASO 15.000,00 EURO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2002400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3450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273052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111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ADD.IRPEF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78229322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3561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TOTALE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>
                          <a:effectLst/>
                        </a:rPr>
                        <a:t>-21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</a:rPr>
                        <a:t>aumento annuale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333961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71144920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57507198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CASO 12.000,00 EURO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71215560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2760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IRPEF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45904831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>
                          <a:effectLst/>
                        </a:rPr>
                        <a:t>88,8</a:t>
                      </a:r>
                      <a:endParaRPr lang="it-IT" sz="10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ADD.IRPEF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64641938"/>
                  </a:ext>
                </a:extLst>
              </a:tr>
              <a:tr h="3148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2848,8</a:t>
                      </a:r>
                      <a:endParaRPr lang="it-IT" sz="1000" b="0" i="0" u="none" strike="noStrike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TOTALE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>
                          <a:effectLst/>
                        </a:rPr>
                        <a:t>-16,8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</a:rPr>
                        <a:t>aumento annuale</a:t>
                      </a:r>
                      <a:endParaRPr lang="it-IT" sz="14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274906"/>
                  </a:ext>
                </a:extLst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1187624" y="4979041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Per compensare l’aumento che grava sulle fasce di reddito tra gli €. 8.200,01 e i €. 15.000,00 sono stati aumentati i fondi per le famiglie con ISEE tra i €. 7.500,00 e i €. 15.000,00 relativamente alle tariffe della mensa scolastica e alle rette della scuola dell’infanzia.</a:t>
            </a:r>
          </a:p>
          <a:p>
            <a:r>
              <a:rPr lang="it-IT" b="1" dirty="0" smtClean="0"/>
              <a:t>Inoltre sono stati aumentati i fondi per la terza età e l’assistenza.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162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TARI = TASSA RIFIUTI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5549" y="1556792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 smtClean="0"/>
              <a:t>€. 784.500</a:t>
            </a:r>
          </a:p>
          <a:p>
            <a:pPr marL="0" indent="0" algn="just">
              <a:buNone/>
            </a:pPr>
            <a:endParaRPr lang="it-IT" b="1" dirty="0" smtClean="0"/>
          </a:p>
          <a:p>
            <a:pPr marL="0" indent="0" algn="just">
              <a:buNone/>
            </a:pPr>
            <a:r>
              <a:rPr lang="it-IT" sz="2800" b="1" dirty="0" smtClean="0"/>
              <a:t>Previsto aumento adeguamento ISTAT e aumento contrattuale previsto</a:t>
            </a:r>
          </a:p>
          <a:p>
            <a:pPr marL="0" indent="0" algn="just">
              <a:buNone/>
            </a:pPr>
            <a:endParaRPr lang="it-IT" sz="2800" b="1" dirty="0"/>
          </a:p>
          <a:p>
            <a:pPr marL="0" indent="0" algn="just">
              <a:buNone/>
            </a:pPr>
            <a:r>
              <a:rPr lang="it-IT" sz="2800" i="1" dirty="0" smtClean="0"/>
              <a:t>Il Piano Economico Finanziario e il numero delle rate verrà approvato dal Consiglio Comunale ad aprile 2022.</a:t>
            </a:r>
          </a:p>
          <a:p>
            <a:pPr algn="just"/>
            <a:endParaRPr lang="it-IT" sz="2800" b="1" dirty="0"/>
          </a:p>
          <a:p>
            <a:pPr algn="just">
              <a:buNone/>
            </a:pPr>
            <a:r>
              <a:rPr lang="it-IT" sz="2800" u="sng" dirty="0" smtClean="0"/>
              <a:t>DAL 2019 è entrata in vigore la TARIFFA PUNTUALE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SPESE INVESTIMENTO E PROGETTAZIONE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003232" cy="511256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endParaRPr lang="it-IT" sz="6400" b="1" dirty="0" smtClean="0"/>
          </a:p>
          <a:p>
            <a:pPr algn="just">
              <a:buNone/>
            </a:pPr>
            <a:r>
              <a:rPr lang="it-IT" sz="7200" b="1" dirty="0" smtClean="0"/>
              <a:t>VARIANTE PIANO GOVERNO TERRITORIO			€. 100.000,00</a:t>
            </a:r>
          </a:p>
          <a:p>
            <a:pPr algn="just">
              <a:buNone/>
            </a:pPr>
            <a:r>
              <a:rPr lang="it-IT" sz="7200" b="1" dirty="0" smtClean="0"/>
              <a:t>INCARICHI DI PROGETTAZIONE PER BANDI			€. 30.000,00</a:t>
            </a:r>
          </a:p>
          <a:p>
            <a:pPr algn="just">
              <a:buNone/>
            </a:pPr>
            <a:r>
              <a:rPr lang="it-IT" sz="7200" b="1" dirty="0" smtClean="0"/>
              <a:t>RIGENERAZIONE URBANA: PISTE CICLABILI			€. 552.500,00</a:t>
            </a:r>
          </a:p>
          <a:p>
            <a:pPr algn="just">
              <a:buNone/>
            </a:pPr>
            <a:r>
              <a:rPr lang="it-IT" sz="7200" b="1" dirty="0" smtClean="0"/>
              <a:t>RIFACIMENTO TETTO SCUOLE MEDIE CON GSE			€. 360.000,00</a:t>
            </a:r>
          </a:p>
          <a:p>
            <a:pPr algn="just">
              <a:buNone/>
            </a:pPr>
            <a:r>
              <a:rPr lang="it-IT" sz="7200" b="1" dirty="0" smtClean="0"/>
              <a:t>RIQ. ENERGETICA IMMOBILI COMUNALI			€. 90.000,00</a:t>
            </a:r>
          </a:p>
          <a:p>
            <a:pPr algn="just">
              <a:buNone/>
            </a:pPr>
            <a:r>
              <a:rPr lang="it-IT" sz="7200" b="1" dirty="0" smtClean="0"/>
              <a:t>RIQUALIFICAZIONE SPOGLIATOI IMPIANTI SPORTIVI 		€. 60.000,00</a:t>
            </a:r>
          </a:p>
          <a:p>
            <a:pPr algn="just">
              <a:buNone/>
            </a:pPr>
            <a:r>
              <a:rPr lang="it-IT" sz="7200" b="1" dirty="0" smtClean="0"/>
              <a:t>MANUTENZIONE STRADE E MARCIAPIEDI			€. 189.920,00</a:t>
            </a:r>
          </a:p>
          <a:p>
            <a:pPr algn="just">
              <a:buNone/>
            </a:pPr>
            <a:r>
              <a:rPr lang="it-IT" sz="7200" b="1" dirty="0" smtClean="0"/>
              <a:t>PARCO INCLUSIVO ROSCIATE					€. 30.000,00</a:t>
            </a:r>
          </a:p>
          <a:p>
            <a:pPr algn="just">
              <a:buNone/>
            </a:pPr>
            <a:r>
              <a:rPr lang="it-IT" sz="7200" b="1" dirty="0" smtClean="0"/>
              <a:t>QUOTA PER PASSERELLA CICLO PEDONALE			€. 59.514,00</a:t>
            </a:r>
          </a:p>
          <a:p>
            <a:pPr algn="just">
              <a:buNone/>
            </a:pPr>
            <a:r>
              <a:rPr lang="it-IT" sz="7200" b="1" dirty="0" smtClean="0"/>
              <a:t>RISTRUTTURAZIONE </a:t>
            </a:r>
            <a:r>
              <a:rPr lang="it-IT" sz="7200" b="1" dirty="0"/>
              <a:t>ILL. PUBBLICA			</a:t>
            </a:r>
            <a:r>
              <a:rPr lang="it-IT" sz="7200" b="1" dirty="0" smtClean="0"/>
              <a:t>	€</a:t>
            </a:r>
            <a:r>
              <a:rPr lang="it-IT" sz="7200" b="1" dirty="0"/>
              <a:t>. 49.291,00</a:t>
            </a:r>
          </a:p>
          <a:p>
            <a:pPr algn="just">
              <a:buNone/>
            </a:pPr>
            <a:r>
              <a:rPr lang="it-IT" sz="7200" b="1" dirty="0" smtClean="0"/>
              <a:t>SEGNALETICA STRADALE E SEMAFORI				€. 50.000,00</a:t>
            </a:r>
          </a:p>
          <a:p>
            <a:pPr algn="just">
              <a:buNone/>
            </a:pPr>
            <a:r>
              <a:rPr lang="it-IT" sz="7200" b="1" dirty="0" smtClean="0"/>
              <a:t>NUOVA VIDEOSORVEGLIANZA				€. 10.000,00</a:t>
            </a:r>
          </a:p>
          <a:p>
            <a:pPr algn="just">
              <a:buNone/>
            </a:pPr>
            <a:r>
              <a:rPr lang="it-IT" sz="7200" b="1" dirty="0" smtClean="0"/>
              <a:t>CONTRIBUTO PER RISTRUTTURAZIONE C. STORICI		€. 15.000,00</a:t>
            </a:r>
          </a:p>
          <a:p>
            <a:pPr algn="just">
              <a:buNone/>
            </a:pPr>
            <a:r>
              <a:rPr lang="it-IT" sz="7200" b="1" dirty="0" smtClean="0"/>
              <a:t>MANUTENZIONE STRAORDINARIA UFFICI COMUNALI</a:t>
            </a:r>
            <a:r>
              <a:rPr lang="it-IT" sz="7200" b="1" dirty="0"/>
              <a:t>		€. </a:t>
            </a:r>
            <a:r>
              <a:rPr lang="it-IT" sz="7200" b="1" dirty="0" smtClean="0"/>
              <a:t>37.000,00</a:t>
            </a:r>
            <a:endParaRPr lang="it-IT" sz="7200" b="1" dirty="0"/>
          </a:p>
          <a:p>
            <a:pPr algn="just">
              <a:buNone/>
            </a:pPr>
            <a:endParaRPr lang="it-IT" sz="8000" b="1" dirty="0" smtClean="0"/>
          </a:p>
          <a:p>
            <a:pPr algn="just">
              <a:buNone/>
            </a:pPr>
            <a:r>
              <a:rPr lang="it-IT" sz="6400" i="1" dirty="0" smtClean="0"/>
              <a:t>Dopo l’approvazione del bilancio consuntivo 2021 l’Amministrazione Comunale potrà integrare questo opere applicando parte dell’avanzo di amministrazione.</a:t>
            </a:r>
            <a:endParaRPr lang="it-IT" sz="4000" b="1" dirty="0" smtClean="0"/>
          </a:p>
          <a:p>
            <a:pPr algn="just">
              <a:buNone/>
            </a:pPr>
            <a:endParaRPr lang="it-IT" b="1" dirty="0" smtClean="0"/>
          </a:p>
          <a:p>
            <a:pPr algn="just">
              <a:buNone/>
            </a:pPr>
            <a:endParaRPr lang="it-IT" sz="2000" b="1" dirty="0" smtClean="0"/>
          </a:p>
          <a:p>
            <a:pPr algn="just">
              <a:buNone/>
            </a:pPr>
            <a:r>
              <a:rPr lang="it-IT" sz="2000" b="1" dirty="0" smtClean="0"/>
              <a:t>		</a:t>
            </a:r>
            <a:endParaRPr lang="it-IT" sz="2000" b="1" dirty="0"/>
          </a:p>
          <a:p>
            <a:pPr algn="just">
              <a:buNone/>
            </a:pPr>
            <a:endParaRPr lang="it-IT" sz="2000" b="1" dirty="0"/>
          </a:p>
          <a:p>
            <a:pPr algn="just">
              <a:buNone/>
            </a:pPr>
            <a:endParaRPr lang="it-IT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PRINCIPIO DELLA PROGRAMMAZIONE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enti locali ispirano la propria gestione al principio di programmazione (art. 151 TUEL).</a:t>
            </a:r>
          </a:p>
          <a:p>
            <a:r>
              <a:rPr lang="it-IT" dirty="0" smtClean="0"/>
              <a:t>A tal fine redigono il </a:t>
            </a:r>
            <a:r>
              <a:rPr lang="it-IT" b="1" dirty="0" smtClean="0"/>
              <a:t>DOCUMENTO UNICO </a:t>
            </a:r>
            <a:r>
              <a:rPr lang="it-IT" b="1" dirty="0" err="1" smtClean="0"/>
              <a:t>DI</a:t>
            </a:r>
            <a:r>
              <a:rPr lang="it-IT" b="1" dirty="0" smtClean="0"/>
              <a:t> PROGRAMMAZIONE</a:t>
            </a:r>
            <a:r>
              <a:rPr lang="it-IT" dirty="0" smtClean="0"/>
              <a:t>; su questo documento è richiesto il parere del Revisore dei Conti.</a:t>
            </a:r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DOCUMENTO UNICO </a:t>
            </a:r>
            <a:r>
              <a:rPr lang="it-IT" dirty="0" err="1" smtClean="0"/>
              <a:t>DI</a:t>
            </a:r>
            <a:r>
              <a:rPr lang="it-IT" dirty="0" smtClean="0"/>
              <a:t> PROGRAMMAZIONE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Coincide con il mandato del Sindaco (5 anni) ma con un’operatività coincidente con la durata del bilancio (3 anni)</a:t>
            </a:r>
          </a:p>
          <a:p>
            <a:r>
              <a:rPr lang="it-IT" dirty="0" smtClean="0"/>
              <a:t>Si compone quindi di 2 sezioni: quella </a:t>
            </a:r>
            <a:r>
              <a:rPr lang="it-IT" b="1" dirty="0" smtClean="0"/>
              <a:t>strategica</a:t>
            </a:r>
            <a:r>
              <a:rPr lang="it-IT" dirty="0" smtClean="0"/>
              <a:t> (politica – 5 anni) e quella </a:t>
            </a:r>
            <a:r>
              <a:rPr lang="it-IT" b="1" dirty="0" smtClean="0"/>
              <a:t>operativa</a:t>
            </a:r>
            <a:r>
              <a:rPr lang="it-IT" dirty="0" smtClean="0"/>
              <a:t> (tecnica – 3 anni)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PIANO ESECUTIVO </a:t>
            </a:r>
            <a:r>
              <a:rPr lang="it-IT" dirty="0" err="1" smtClean="0"/>
              <a:t>DI</a:t>
            </a:r>
            <a:r>
              <a:rPr lang="it-IT" dirty="0" smtClean="0"/>
              <a:t> GESTIONE (PEG)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Il PEG è il documento che permette di declinare in maggior dettaglio la programmazione operativa contenuta nell’apposita sezione del DUP</a:t>
            </a:r>
          </a:p>
          <a:p>
            <a:r>
              <a:rPr lang="it-IT" b="1" dirty="0" smtClean="0"/>
              <a:t>Documento fondamentale per declinare gli obiettivi della Giunta ed assegnare i budget agli assessorati/uffici</a:t>
            </a:r>
            <a:r>
              <a:rPr lang="it-IT" dirty="0" smtClean="0"/>
              <a:t>: elemento portante del sistema di valutazione per stabilire </a:t>
            </a:r>
            <a:r>
              <a:rPr lang="it-IT" u="sng" dirty="0" smtClean="0"/>
              <a:t>gli indicatori di performance ed il piano degli obiettivi</a:t>
            </a:r>
          </a:p>
          <a:p>
            <a:r>
              <a:rPr lang="it-IT" b="1" dirty="0" smtClean="0"/>
              <a:t>HA CARATTERE AUTORIZZATORIO</a:t>
            </a:r>
          </a:p>
          <a:p>
            <a:r>
              <a:rPr lang="it-IT" b="1" dirty="0" smtClean="0"/>
              <a:t>REDATTO </a:t>
            </a:r>
            <a:r>
              <a:rPr lang="it-IT" b="1" u="sng" dirty="0" smtClean="0"/>
              <a:t>PER COMPETENZA E PER CASSA </a:t>
            </a:r>
            <a:r>
              <a:rPr lang="it-IT" b="1" dirty="0" smtClean="0"/>
              <a:t>(per il primo anno) e PER COMPETENZA (per gli altri due anni)</a:t>
            </a:r>
          </a:p>
          <a:p>
            <a:r>
              <a:rPr lang="it-IT" b="1" dirty="0" smtClean="0"/>
              <a:t>Viene approvato dalla Giunta dopo l’approvazione del Bilancio </a:t>
            </a:r>
            <a:r>
              <a:rPr lang="it-IT" dirty="0" smtClean="0"/>
              <a:t>ed è OBBLIGATORIO per i Comuni con popolazione superiore ai 5.000 abitanti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ESERCIZIO PROVVISORIO </a:t>
            </a:r>
            <a:br>
              <a:rPr lang="it-IT" dirty="0" smtClean="0"/>
            </a:br>
            <a:r>
              <a:rPr lang="it-IT" dirty="0" smtClean="0"/>
              <a:t>(in attesa di approvazione del bilancio)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Non è possibile contrarre mutui</a:t>
            </a:r>
          </a:p>
          <a:p>
            <a:r>
              <a:rPr lang="it-IT" dirty="0" smtClean="0"/>
              <a:t>I Comuni possono impegnare solo spese correnti, spese correlate in partita di giro, lavori pubblici di somma urgenza</a:t>
            </a:r>
          </a:p>
          <a:p>
            <a:r>
              <a:rPr lang="it-IT" dirty="0" smtClean="0"/>
              <a:t>E’ possibile ricorrere all’anticipazione di tesoreria</a:t>
            </a:r>
          </a:p>
          <a:p>
            <a:r>
              <a:rPr lang="it-IT" b="1" dirty="0" smtClean="0"/>
              <a:t>Ogni mese si può applicare solo 1/12 per ciascun “programma” del bilancio 2022/2024 previsto per quell’anno di riferimento </a:t>
            </a:r>
            <a:r>
              <a:rPr lang="it-IT" dirty="0" smtClean="0"/>
              <a:t>(sono escluse le spese impegnate negli esercizi precedenti e quelle tassativamente regolate dalla legge)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FONDO CREDITI DUBBIA ESIGIBILITA’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E’ conseguenza del fatto che devono essere accertate per intero anche le entrate di dubbia e difficile esazione per le quali non è certa la riscossione integrale (es. sanzioni, imposte, lotta evasione)</a:t>
            </a:r>
          </a:p>
          <a:p>
            <a:r>
              <a:rPr lang="it-IT" dirty="0" smtClean="0"/>
              <a:t>Il FCDE viene determinato sul rapporto riscossioni / accertamenti degli ultimi 5 anni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PRINCIPIO EQUILIBRIO BILANCIO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bilancio di previsione è redatto in termini di COMPETENZA e di CASSA per la PRIMA ANNUALITA’</a:t>
            </a:r>
          </a:p>
          <a:p>
            <a:r>
              <a:rPr lang="it-IT" dirty="0" smtClean="0"/>
              <a:t>Il bilancio di previsione dei due anni successivi è redatto in termini di COMPETENZA</a:t>
            </a:r>
          </a:p>
          <a:p>
            <a:r>
              <a:rPr lang="it-IT" b="1" u="sng" dirty="0" smtClean="0"/>
              <a:t>E’ OBBLIGATORIO IL PAREGGIO COMPLESSIVO </a:t>
            </a:r>
            <a:r>
              <a:rPr lang="it-IT" b="1" u="sng" dirty="0" err="1" smtClean="0"/>
              <a:t>DI</a:t>
            </a:r>
            <a:r>
              <a:rPr lang="it-IT" b="1" u="sng" dirty="0" smtClean="0"/>
              <a:t> COMPETENZA E </a:t>
            </a:r>
            <a:r>
              <a:rPr lang="it-IT" b="1" u="sng" dirty="0" err="1" smtClean="0"/>
              <a:t>DI</a:t>
            </a:r>
            <a:r>
              <a:rPr lang="it-IT" b="1" u="sng" dirty="0" smtClean="0"/>
              <a:t> CASSA (ACCERTATO = IMPEGNATO; RISCOSSO = PAGATO)</a:t>
            </a:r>
          </a:p>
          <a:p>
            <a:r>
              <a:rPr lang="it-IT" b="1" dirty="0" smtClean="0"/>
              <a:t>QUESTO PAREGGIO E’ STATO PREVISTO CON LEGGE COSTITUZIONALE (anno 2012)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ECCO IL BILANCIO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ENTRATE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SPESE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Titolo</a:t>
                      </a:r>
                      <a:r>
                        <a:rPr lang="it-IT" baseline="0" dirty="0" smtClean="0"/>
                        <a:t> 1 – Entrate correnti di natura tributaria, contributiva e perequativa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Titolo 1 – Spese correnti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Titolo</a:t>
                      </a:r>
                      <a:r>
                        <a:rPr lang="it-IT" baseline="0" dirty="0" smtClean="0"/>
                        <a:t> 2 – Trasferimenti correnti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Titolo</a:t>
                      </a:r>
                      <a:r>
                        <a:rPr lang="it-IT" baseline="0" dirty="0" smtClean="0"/>
                        <a:t> 3 – Entrate extratributarie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Titolo</a:t>
                      </a:r>
                      <a:r>
                        <a:rPr lang="it-IT" baseline="0" dirty="0" smtClean="0"/>
                        <a:t> 4 – Entrate in conto capitale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Titolo 2 – Spese in conto capitale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Titolo 5 – Entrate</a:t>
                      </a:r>
                      <a:r>
                        <a:rPr lang="it-IT" baseline="0" dirty="0" smtClean="0"/>
                        <a:t> da riduzioni di attività finanziarie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Titolo 3 – Spese per incremento di</a:t>
                      </a:r>
                      <a:r>
                        <a:rPr lang="it-IT" baseline="0" dirty="0" smtClean="0"/>
                        <a:t> attività finanziarie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Titolo 6</a:t>
                      </a:r>
                      <a:r>
                        <a:rPr lang="it-IT" baseline="0" dirty="0" smtClean="0"/>
                        <a:t> – Accensioni di prestiti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Titolo</a:t>
                      </a:r>
                      <a:r>
                        <a:rPr lang="it-IT" baseline="0" dirty="0" smtClean="0"/>
                        <a:t> 4 – Rimborso di prestiti (quote capitali)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Titolo 7 – Anticipazioni da istituto tesoriere/cassiere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Titolo</a:t>
                      </a:r>
                      <a:r>
                        <a:rPr lang="it-IT" baseline="0" dirty="0" smtClean="0"/>
                        <a:t> 5 – Chiusura Anticipazioni da istituto tesoriere/cassiere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Titolo 8 – Entrate per conto terzi e partite di giro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Titolo 7 – Spese per conto terzi e partite di giro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0D5D-D12F-4244-A67C-C9E7759FB6E7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Slides preparate da Davide Casati - Sindaco di Scanzorosciate (BG)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2617</Words>
  <Application>Microsoft Office PowerPoint</Application>
  <PresentationFormat>Presentazione su schermo (4:3)</PresentationFormat>
  <Paragraphs>320</Paragraphs>
  <Slides>29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2" baseType="lpstr">
      <vt:lpstr>Arial</vt:lpstr>
      <vt:lpstr>Calibri</vt:lpstr>
      <vt:lpstr>Tema di Office</vt:lpstr>
      <vt:lpstr>IL BILANCIO DEL COMUNE MOTORE DI SVILUPPO  DELLA COMUNITA’ LOCALE anni 2022/2024</vt:lpstr>
      <vt:lpstr>BILANCIO 2022 / 2024</vt:lpstr>
      <vt:lpstr>PRINCIPIO DELLA PROGRAMMAZIONE</vt:lpstr>
      <vt:lpstr>DOCUMENTO UNICO DI PROGRAMMAZIONE</vt:lpstr>
      <vt:lpstr>PIANO ESECUTIVO DI GESTIONE (PEG)</vt:lpstr>
      <vt:lpstr>ESERCIZIO PROVVISORIO  (in attesa di approvazione del bilancio)</vt:lpstr>
      <vt:lpstr>FONDO CREDITI DUBBIA ESIGIBILITA’</vt:lpstr>
      <vt:lpstr>PRINCIPIO EQUILIBRIO BILANCIO</vt:lpstr>
      <vt:lpstr>ECCO IL BILANCIO</vt:lpstr>
      <vt:lpstr>COMPOSIZIONE VOCE BILANCIO</vt:lpstr>
      <vt:lpstr>LE STRUTTURE ATTUALI</vt:lpstr>
      <vt:lpstr>LA POPOLAZIONE</vt:lpstr>
      <vt:lpstr>LA POPOLAZIONE al 31.12.2021</vt:lpstr>
      <vt:lpstr>I MACRO NUMERI: ENTRATE</vt:lpstr>
      <vt:lpstr>LE ENTRATE TRIBUTARIE</vt:lpstr>
      <vt:lpstr>LE ENTRATE EXTRATRIBUTARIE</vt:lpstr>
      <vt:lpstr>LE ENTRATE IN CONTO CAPITALE</vt:lpstr>
      <vt:lpstr>I MACRO NUMERI: SPESE</vt:lpstr>
      <vt:lpstr>LE SPESE CORRENTI</vt:lpstr>
      <vt:lpstr>SPESE PER SERVIZI PRINCIPALI</vt:lpstr>
      <vt:lpstr>SPESE PER SERVIZI PRINCIPALI</vt:lpstr>
      <vt:lpstr>NOVITA’</vt:lpstr>
      <vt:lpstr>LE SPESE CORRENTI</vt:lpstr>
      <vt:lpstr>IMU = IMPOSTA MUNICIPALE UNICA</vt:lpstr>
      <vt:lpstr>ADDIZIONALE IRPEF COMUNALE</vt:lpstr>
      <vt:lpstr>ADDIZIONALE IRPEF COMUNALE</vt:lpstr>
      <vt:lpstr>ADDIZIONALE IRPEF COMUNALE</vt:lpstr>
      <vt:lpstr>TARI = TASSA RIFIUTI</vt:lpstr>
      <vt:lpstr>SPESE INVESTIMENTO E PROGETTAZIONE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BILANCIO DEL COMUNE MOTORE DI SVILUPPO  DELLA COMUNITA’ LOCALE</dc:title>
  <dc:creator>alborghetti</dc:creator>
  <cp:lastModifiedBy>Davide Casati</cp:lastModifiedBy>
  <cp:revision>220</cp:revision>
  <dcterms:created xsi:type="dcterms:W3CDTF">2016-01-08T09:00:26Z</dcterms:created>
  <dcterms:modified xsi:type="dcterms:W3CDTF">2022-03-23T15:02:15Z</dcterms:modified>
</cp:coreProperties>
</file>